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6"/>
  </p:notesMasterIdLst>
  <p:sldIdLst>
    <p:sldId id="256" r:id="rId2"/>
    <p:sldId id="259" r:id="rId3"/>
    <p:sldId id="305" r:id="rId4"/>
    <p:sldId id="304" r:id="rId5"/>
    <p:sldId id="306" r:id="rId6"/>
    <p:sldId id="307" r:id="rId7"/>
    <p:sldId id="302" r:id="rId8"/>
    <p:sldId id="258" r:id="rId9"/>
    <p:sldId id="261" r:id="rId10"/>
    <p:sldId id="308" r:id="rId11"/>
    <p:sldId id="309" r:id="rId12"/>
    <p:sldId id="310" r:id="rId13"/>
    <p:sldId id="311" r:id="rId14"/>
    <p:sldId id="313" r:id="rId15"/>
    <p:sldId id="314" r:id="rId16"/>
    <p:sldId id="315" r:id="rId17"/>
    <p:sldId id="297" r:id="rId18"/>
    <p:sldId id="316" r:id="rId19"/>
    <p:sldId id="317" r:id="rId20"/>
    <p:sldId id="318" r:id="rId21"/>
    <p:sldId id="319" r:id="rId22"/>
    <p:sldId id="320" r:id="rId23"/>
    <p:sldId id="321" r:id="rId24"/>
    <p:sldId id="298" r:id="rId25"/>
    <p:sldId id="322" r:id="rId26"/>
    <p:sldId id="323" r:id="rId27"/>
    <p:sldId id="324" r:id="rId28"/>
    <p:sldId id="325" r:id="rId29"/>
    <p:sldId id="299" r:id="rId30"/>
    <p:sldId id="326" r:id="rId31"/>
    <p:sldId id="327" r:id="rId32"/>
    <p:sldId id="328" r:id="rId33"/>
    <p:sldId id="338" r:id="rId34"/>
    <p:sldId id="329" r:id="rId35"/>
    <p:sldId id="330" r:id="rId36"/>
    <p:sldId id="300" r:id="rId37"/>
    <p:sldId id="332" r:id="rId38"/>
    <p:sldId id="331" r:id="rId39"/>
    <p:sldId id="333" r:id="rId40"/>
    <p:sldId id="334" r:id="rId41"/>
    <p:sldId id="335" r:id="rId42"/>
    <p:sldId id="336" r:id="rId43"/>
    <p:sldId id="337" r:id="rId44"/>
    <p:sldId id="270" r:id="rId45"/>
  </p:sldIdLst>
  <p:sldSz cx="9144000" cy="5143500" type="screen16x9"/>
  <p:notesSz cx="6858000" cy="9144000"/>
  <p:embeddedFontLst>
    <p:embeddedFont>
      <p:font typeface="Anaheim" pitchFamily="2" charset="77"/>
      <p:regular r:id="rId47"/>
      <p:bold r:id="rId48"/>
    </p:embeddedFont>
    <p:embeddedFont>
      <p:font typeface="Edu VIC WA NT Beginner" pitchFamily="2" charset="0"/>
      <p:regular r:id="rId49"/>
      <p:bold r:id="rId50"/>
    </p:embeddedFont>
    <p:embeddedFont>
      <p:font typeface="Mulish" pitchFamily="2" charset="77"/>
      <p:regular r:id="rId51"/>
      <p:bold r:id="rId52"/>
      <p:italic r:id="rId53"/>
      <p:boldItalic r:id="rId54"/>
    </p:embeddedFont>
    <p:embeddedFont>
      <p:font typeface="Nunito Light" panose="020F0302020204030204" pitchFamily="34" charset="0"/>
      <p:regular r:id="rId55"/>
      <p:italic r:id="rId56"/>
    </p:embeddedFont>
    <p:embeddedFont>
      <p:font typeface="Raleway" pitchFamily="2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>
      <p:cViewPr varScale="1">
        <p:scale>
          <a:sx n="120" d="100"/>
          <a:sy n="120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90CBD2-8AFB-38DE-5EC0-ED6E5DDB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4BA658E4-A2BE-2811-20B7-960D9136F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58A1582F-47A1-F28B-9D18-FFFCC6706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64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69FF24F-35ED-7D04-C858-54F07F6D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833355F-4970-57B1-4CBA-40D31E0D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4770AAAD-C8DA-7F41-1EC3-50BF8DFC3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2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DF8BDF34-F510-5F88-4C04-D628796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48152D4-A10D-0269-4532-399D979AD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07E26998-4B1E-9CA7-89FD-46C230CB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57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56095216-65AC-2332-1501-F35B0506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2A83B518-23D0-191B-CCD8-97CA9577B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6F54DA00-A70A-F17E-62FF-1DAD6C367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19249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90" name="Google Shape;590;p2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2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396113" y="4554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396132" y="4027835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492363" y="4444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428845" y="856010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2894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882087" y="1885850"/>
            <a:ext cx="1288800" cy="6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>
            <a:spLocks noGrp="1"/>
          </p:cNvSpPr>
          <p:nvPr>
            <p:ph type="pic" idx="3"/>
          </p:nvPr>
        </p:nvSpPr>
        <p:spPr>
          <a:xfrm>
            <a:off x="1170463" y="984900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"/>
          <p:cNvSpPr/>
          <p:nvPr/>
        </p:nvSpPr>
        <p:spPr>
          <a:xfrm>
            <a:off x="421425" y="1093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332875" y="5394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7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37" name="Google Shape;137;p7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7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7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7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7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7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7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7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7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7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7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7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7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7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7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4" name="Google Shape;154;p7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722750" y="448050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subTitle" idx="1"/>
          </p:nvPr>
        </p:nvSpPr>
        <p:spPr>
          <a:xfrm>
            <a:off x="769800" y="1480175"/>
            <a:ext cx="4109700" cy="25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>
            <a:spLocks noGrp="1"/>
          </p:cNvSpPr>
          <p:nvPr>
            <p:ph type="pic" idx="2"/>
          </p:nvPr>
        </p:nvSpPr>
        <p:spPr>
          <a:xfrm>
            <a:off x="5203200" y="1158875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7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8514463" y="43533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8540750" y="39837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43" name="Google Shape;243;p1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" name="Google Shape;260;p1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3" hasCustomPrompt="1"/>
          </p:nvPr>
        </p:nvSpPr>
        <p:spPr>
          <a:xfrm>
            <a:off x="173397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6" hasCustomPrompt="1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7" hasCustomPrompt="1"/>
          </p:nvPr>
        </p:nvSpPr>
        <p:spPr>
          <a:xfrm>
            <a:off x="66753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3"/>
          </p:nvPr>
        </p:nvSpPr>
        <p:spPr>
          <a:xfrm>
            <a:off x="94857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14"/>
          </p:nvPr>
        </p:nvSpPr>
        <p:spPr>
          <a:xfrm>
            <a:off x="34192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5"/>
          </p:nvPr>
        </p:nvSpPr>
        <p:spPr>
          <a:xfrm>
            <a:off x="58899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500875" y="12198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8602650" y="8276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54250" y="37047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0538" y="42319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05" name="Google Shape;305;p1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8513150" y="5854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8564038" y="11332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437200" y="4484388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380050" y="4039321"/>
            <a:ext cx="190021" cy="190003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9" r:id="rId7"/>
    <p:sldLayoutId id="2147483661" r:id="rId8"/>
    <p:sldLayoutId id="2147483665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huongnhtttx@hanu.edu.v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8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9.sv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7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F56AC3-2EE1-2A5C-7FC9-A27DE5AF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20253"/>
            <a:ext cx="7772400" cy="13029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51B97-5EB0-CA49-C70E-AA9F9085C4C6}"/>
              </a:ext>
            </a:extLst>
          </p:cNvPr>
          <p:cNvSpPr txBox="1"/>
          <p:nvPr/>
        </p:nvSpPr>
        <p:spPr>
          <a:xfrm>
            <a:off x="80821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</a:t>
            </a:r>
          </a:p>
        </p:txBody>
      </p:sp>
      <p:pic>
        <p:nvPicPr>
          <p:cNvPr id="5" name="PathwaysLS3e_L1_U1_SB_Audio_01_A_p4">
            <a:hlinkClick r:id="" action="ppaction://media"/>
            <a:extLst>
              <a:ext uri="{FF2B5EF4-FFF2-40B4-BE49-F238E27FC236}">
                <a16:creationId xmlns:a16="http://schemas.microsoft.com/office/drawing/2014/main" id="{F07CF389-48C6-97A0-0446-A18660D00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508" y="9621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1242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94810-8A1A-7DC3-A2E1-3ADE57D3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69" y="0"/>
            <a:ext cx="5568462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8F7D41-7B05-7F4D-44D4-A7F4FE2C1905}"/>
              </a:ext>
            </a:extLst>
          </p:cNvPr>
          <p:cNvSpPr txBox="1"/>
          <p:nvPr/>
        </p:nvSpPr>
        <p:spPr>
          <a:xfrm>
            <a:off x="80821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4</a:t>
            </a:r>
          </a:p>
        </p:txBody>
      </p:sp>
      <p:pic>
        <p:nvPicPr>
          <p:cNvPr id="4" name="PathwaysLS3e_L1_U1_SB_Audio_02_B_p4">
            <a:hlinkClick r:id="" action="ppaction://media"/>
            <a:extLst>
              <a:ext uri="{FF2B5EF4-FFF2-40B4-BE49-F238E27FC236}">
                <a16:creationId xmlns:a16="http://schemas.microsoft.com/office/drawing/2014/main" id="{02222929-06D7-8F6E-A1F8-AE8ACF43F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065" y="79750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3370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75E3E-0DBD-FC3F-91B2-6A1688DE4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7399"/>
            <a:ext cx="7772400" cy="2132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BD051B-CE7C-68FB-E245-DFBF61657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7" y="2714168"/>
            <a:ext cx="5788892" cy="2147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6152F-054B-C7E3-D6D1-801655339C82}"/>
              </a:ext>
            </a:extLst>
          </p:cNvPr>
          <p:cNvSpPr txBox="1"/>
          <p:nvPr/>
        </p:nvSpPr>
        <p:spPr>
          <a:xfrm>
            <a:off x="7860462" y="627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4-5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4272B-46AE-45D0-3592-8421E6A1D57D}"/>
              </a:ext>
            </a:extLst>
          </p:cNvPr>
          <p:cNvSpPr txBox="1"/>
          <p:nvPr/>
        </p:nvSpPr>
        <p:spPr>
          <a:xfrm>
            <a:off x="1133764" y="341652"/>
            <a:ext cx="1664854" cy="446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opportunity</a:t>
            </a:r>
          </a:p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creative</a:t>
            </a:r>
          </a:p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dangerous</a:t>
            </a:r>
          </a:p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explore</a:t>
            </a:r>
          </a:p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view</a:t>
            </a:r>
          </a:p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adventure</a:t>
            </a:r>
          </a:p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experience</a:t>
            </a:r>
          </a:p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communicate</a:t>
            </a:r>
          </a:p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skill</a:t>
            </a:r>
          </a:p>
          <a:p>
            <a:pPr algn="ctr">
              <a:lnSpc>
                <a:spcPct val="180000"/>
              </a:lnSpc>
            </a:pPr>
            <a:r>
              <a:rPr lang="en-VN" sz="1600" dirty="0">
                <a:solidFill>
                  <a:srgbClr val="FF0000"/>
                </a:solidFill>
              </a:rPr>
              <a:t>ordinary</a:t>
            </a:r>
          </a:p>
        </p:txBody>
      </p:sp>
    </p:spTree>
    <p:extLst>
      <p:ext uri="{BB962C8B-B14F-4D97-AF65-F5344CB8AC3E}">
        <p14:creationId xmlns:p14="http://schemas.microsoft.com/office/powerpoint/2010/main" val="35556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6758-0C5B-1B1E-00E2-75448BF5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Vocabulary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CE951-50FF-2D56-B175-273B24716056}"/>
              </a:ext>
            </a:extLst>
          </p:cNvPr>
          <p:cNvSpPr txBox="1"/>
          <p:nvPr/>
        </p:nvSpPr>
        <p:spPr>
          <a:xfrm>
            <a:off x="958272" y="1181088"/>
            <a:ext cx="5350164" cy="33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vi-VN" sz="1800" b="1" dirty="0"/>
              <a:t>opportunity</a:t>
            </a:r>
            <a:r>
              <a:rPr lang="vi-VN" sz="1800" dirty="0"/>
              <a:t> /ˌɒp.əˈtjuː.nə.ti/ (n) – cơ hội</a:t>
            </a:r>
            <a:br>
              <a:rPr lang="vi-VN" sz="1800" dirty="0"/>
            </a:br>
            <a:r>
              <a:rPr lang="vi-VN" sz="1800" b="1" dirty="0"/>
              <a:t>creative</a:t>
            </a:r>
            <a:r>
              <a:rPr lang="vi-VN" sz="1800" dirty="0"/>
              <a:t> /kriˈeɪ.tɪv/ (adj) – sáng tạo</a:t>
            </a:r>
            <a:br>
              <a:rPr lang="vi-VN" sz="1800" dirty="0"/>
            </a:br>
            <a:r>
              <a:rPr lang="vi-VN" sz="1800" b="1" dirty="0"/>
              <a:t>dangerous</a:t>
            </a:r>
            <a:r>
              <a:rPr lang="vi-VN" sz="1800" dirty="0"/>
              <a:t> /ˈdeɪn.dʒər.əs/ (adj) – nguy hiểm</a:t>
            </a:r>
            <a:br>
              <a:rPr lang="vi-VN" sz="1800" dirty="0"/>
            </a:br>
            <a:r>
              <a:rPr lang="vi-VN" sz="1800" b="1" dirty="0"/>
              <a:t>explore</a:t>
            </a:r>
            <a:r>
              <a:rPr lang="vi-VN" sz="1800" dirty="0"/>
              <a:t> /ɪkˈsplɔːr/ (v) – khám phá</a:t>
            </a:r>
            <a:br>
              <a:rPr lang="vi-VN" sz="1800" dirty="0"/>
            </a:br>
            <a:r>
              <a:rPr lang="vi-VN" sz="1800" b="1" dirty="0"/>
              <a:t>view</a:t>
            </a:r>
            <a:r>
              <a:rPr lang="vi-VN" sz="1800" dirty="0"/>
              <a:t> /vjuː/ (n) – quan điểm, cách nhìn</a:t>
            </a:r>
            <a:br>
              <a:rPr lang="vi-VN" sz="1800" dirty="0"/>
            </a:br>
            <a:r>
              <a:rPr lang="vi-VN" sz="1800" b="1" dirty="0"/>
              <a:t>adventure</a:t>
            </a:r>
            <a:r>
              <a:rPr lang="vi-VN" sz="1800" dirty="0"/>
              <a:t> /ədˈven.tʃər/ (n) – cuộc phiêu lưu</a:t>
            </a:r>
            <a:br>
              <a:rPr lang="vi-VN" sz="1800" dirty="0"/>
            </a:br>
            <a:r>
              <a:rPr lang="vi-VN" sz="1800" b="1" dirty="0"/>
              <a:t>experience</a:t>
            </a:r>
            <a:r>
              <a:rPr lang="vi-VN" sz="1800" dirty="0"/>
              <a:t> /ɪkˈspɪə.ri.əns/ (n) – trải nghiệm</a:t>
            </a:r>
            <a:br>
              <a:rPr lang="vi-VN" sz="1800" dirty="0"/>
            </a:br>
            <a:r>
              <a:rPr lang="vi-VN" sz="1800" b="1" dirty="0"/>
              <a:t>communicate</a:t>
            </a:r>
            <a:r>
              <a:rPr lang="vi-VN" sz="1800" dirty="0"/>
              <a:t> /kəˈmjuː.nɪ.keɪt/ (v) – giao tiếp</a:t>
            </a:r>
            <a:br>
              <a:rPr lang="vi-VN" sz="1800" dirty="0"/>
            </a:br>
            <a:r>
              <a:rPr lang="vi-VN" sz="1800" b="1" dirty="0"/>
              <a:t>skill</a:t>
            </a:r>
            <a:r>
              <a:rPr lang="vi-VN" sz="1800" dirty="0"/>
              <a:t> /skɪl/ (n) – kỹ năng</a:t>
            </a:r>
            <a:br>
              <a:rPr lang="vi-VN" sz="1800" dirty="0"/>
            </a:br>
            <a:r>
              <a:rPr lang="vi-VN" sz="1800" b="1" dirty="0"/>
              <a:t>ordinary</a:t>
            </a:r>
            <a:r>
              <a:rPr lang="vi-VN" sz="1800" dirty="0"/>
              <a:t> /ˈɔː.dɪ.nə.ri/ (adj) – bình thường</a:t>
            </a:r>
          </a:p>
        </p:txBody>
      </p:sp>
    </p:spTree>
    <p:extLst>
      <p:ext uri="{BB962C8B-B14F-4D97-AF65-F5344CB8AC3E}">
        <p14:creationId xmlns:p14="http://schemas.microsoft.com/office/powerpoint/2010/main" val="134782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D1218-AFAE-A334-C8DF-74CD8035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4060"/>
            <a:ext cx="7772400" cy="2475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DF02F-9703-57E8-674D-6B6E32BDD6C7}"/>
              </a:ext>
            </a:extLst>
          </p:cNvPr>
          <p:cNvSpPr txBox="1"/>
          <p:nvPr/>
        </p:nvSpPr>
        <p:spPr>
          <a:xfrm>
            <a:off x="80821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</a:t>
            </a:r>
          </a:p>
        </p:txBody>
      </p:sp>
    </p:spTree>
    <p:extLst>
      <p:ext uri="{BB962C8B-B14F-4D97-AF65-F5344CB8AC3E}">
        <p14:creationId xmlns:p14="http://schemas.microsoft.com/office/powerpoint/2010/main" val="372861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F43D6-88C7-8D45-5DC0-FC080476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71043"/>
            <a:ext cx="7772400" cy="2801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29DFA-B23F-6291-D834-A4E58DF73F3D}"/>
              </a:ext>
            </a:extLst>
          </p:cNvPr>
          <p:cNvSpPr txBox="1"/>
          <p:nvPr/>
        </p:nvSpPr>
        <p:spPr>
          <a:xfrm>
            <a:off x="80821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B677C-2118-CFA7-43ED-0B49A694AA83}"/>
              </a:ext>
            </a:extLst>
          </p:cNvPr>
          <p:cNvSpPr txBox="1"/>
          <p:nvPr/>
        </p:nvSpPr>
        <p:spPr>
          <a:xfrm>
            <a:off x="3285838" y="1610259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communication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04FB4-FC70-54AA-ACAF-25370AEBFA04}"/>
              </a:ext>
            </a:extLst>
          </p:cNvPr>
          <p:cNvSpPr txBox="1"/>
          <p:nvPr/>
        </p:nvSpPr>
        <p:spPr>
          <a:xfrm>
            <a:off x="1577111" y="1998185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danger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BE1A2-2277-2D89-1522-07165EC9083C}"/>
              </a:ext>
            </a:extLst>
          </p:cNvPr>
          <p:cNvSpPr txBox="1"/>
          <p:nvPr/>
        </p:nvSpPr>
        <p:spPr>
          <a:xfrm>
            <a:off x="1447802" y="2384960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photograph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50390C-C93F-E100-4F74-6CA20AFE1A09}"/>
              </a:ext>
            </a:extLst>
          </p:cNvPr>
          <p:cNvSpPr txBox="1"/>
          <p:nvPr/>
        </p:nvSpPr>
        <p:spPr>
          <a:xfrm>
            <a:off x="3376210" y="2781302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adventurous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9A286-F423-BD05-8465-8E30B9EDDA6E}"/>
              </a:ext>
            </a:extLst>
          </p:cNvPr>
          <p:cNvSpPr txBox="1"/>
          <p:nvPr/>
        </p:nvSpPr>
        <p:spPr>
          <a:xfrm>
            <a:off x="1577111" y="3159661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explore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B8FB69-7F85-3C49-2C55-01A257AF822A}"/>
              </a:ext>
            </a:extLst>
          </p:cNvPr>
          <p:cNvSpPr txBox="1"/>
          <p:nvPr/>
        </p:nvSpPr>
        <p:spPr>
          <a:xfrm>
            <a:off x="3752274" y="3547587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skill</a:t>
            </a:r>
          </a:p>
        </p:txBody>
      </p:sp>
    </p:spTree>
    <p:extLst>
      <p:ext uri="{BB962C8B-B14F-4D97-AF65-F5344CB8AC3E}">
        <p14:creationId xmlns:p14="http://schemas.microsoft.com/office/powerpoint/2010/main" val="232551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C7022-C2CE-42CD-855C-CDEA11AE8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71" y="332856"/>
            <a:ext cx="7239658" cy="4477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0F585-246B-FA58-4BCE-BBE3F58D6232}"/>
              </a:ext>
            </a:extLst>
          </p:cNvPr>
          <p:cNvSpPr txBox="1"/>
          <p:nvPr/>
        </p:nvSpPr>
        <p:spPr>
          <a:xfrm>
            <a:off x="80821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5</a:t>
            </a:r>
          </a:p>
        </p:txBody>
      </p:sp>
      <p:pic>
        <p:nvPicPr>
          <p:cNvPr id="5" name="PathwaysLS3e_L1_U1_SB_Audio_03_D_p5">
            <a:hlinkClick r:id="" action="ppaction://media"/>
            <a:extLst>
              <a:ext uri="{FF2B5EF4-FFF2-40B4-BE49-F238E27FC236}">
                <a16:creationId xmlns:a16="http://schemas.microsoft.com/office/drawing/2014/main" id="{022317A7-165B-2D78-B7C2-5688AD147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436" y="758970"/>
            <a:ext cx="812800" cy="812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788E22-CA3F-E56F-1832-99357097F62E}"/>
              </a:ext>
            </a:extLst>
          </p:cNvPr>
          <p:cNvSpPr/>
          <p:nvPr/>
        </p:nvSpPr>
        <p:spPr>
          <a:xfrm>
            <a:off x="3722255" y="960582"/>
            <a:ext cx="849745" cy="2493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D860A7-C026-BC7C-F696-A8CD618568FC}"/>
              </a:ext>
            </a:extLst>
          </p:cNvPr>
          <p:cNvSpPr/>
          <p:nvPr/>
        </p:nvSpPr>
        <p:spPr>
          <a:xfrm>
            <a:off x="3218873" y="1569836"/>
            <a:ext cx="1011382" cy="2493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5C676CF-853B-2EBF-12B2-59626CA71916}"/>
              </a:ext>
            </a:extLst>
          </p:cNvPr>
          <p:cNvSpPr/>
          <p:nvPr/>
        </p:nvSpPr>
        <p:spPr>
          <a:xfrm>
            <a:off x="2803236" y="2174472"/>
            <a:ext cx="424873" cy="2493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ECBA2E-19C7-190E-0933-8C75565239BF}"/>
              </a:ext>
            </a:extLst>
          </p:cNvPr>
          <p:cNvSpPr/>
          <p:nvPr/>
        </p:nvSpPr>
        <p:spPr>
          <a:xfrm>
            <a:off x="2683164" y="2756018"/>
            <a:ext cx="1122218" cy="2493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C54BA8-0E71-FAD6-6A05-D1A4C3C75B50}"/>
              </a:ext>
            </a:extLst>
          </p:cNvPr>
          <p:cNvSpPr/>
          <p:nvPr/>
        </p:nvSpPr>
        <p:spPr>
          <a:xfrm>
            <a:off x="6359237" y="3366655"/>
            <a:ext cx="849745" cy="2493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611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5A4DBC48-9B81-5B07-F2C2-35203E71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57959136-6D37-E485-3D2E-EAE9964C4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A62C3077-1D08-3251-4584-2244BF14B3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04E116AC-3DA3-503C-701C-3212CB6A1A33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4C2815DF-BAC0-A2D7-5880-29D0EDC0586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201057F-6A36-796A-3419-5EE587DDDA5C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1B787F3-8370-F6EB-42EC-23093EA20B04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5EE680C-F775-889C-2D37-CD22F26B321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D5421430-B2E5-6ECB-973D-351DA40DF8FD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D39C4A0A-B5DB-ED7D-B604-BCE92295EBD5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2A67A53F-642A-D51D-BBDF-5C00447A1B52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B40A3EC6-C017-2978-5FFB-BAC8A2A6988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AC930E82-EE82-665D-7332-7839A68D4FA0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AA1D2DFC-EA7B-9900-424D-6A4BA73BA665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7531DCA1-7B9C-A993-3666-D4CB3E0910E0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86DE5234-18D0-A489-4445-B62F5FF43D93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174C2F9-D9A4-0B58-2197-F67CCD7F5FF0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1C2B70D3-6C37-E527-473B-B4D5D6EA279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CD66B158-EB4D-83F0-D2AC-41DCF17A69A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D2C57D18-0D43-D39F-D426-36AABA365D44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833A84C9-D267-1AFC-4404-279A8907195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032EF3E7-52F6-6073-CC29-8D57224133B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CC9FB94-4111-AA15-2C0D-6206D3EA5351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36486F3C-07FB-D6A7-07A4-FC21A60E0710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F086F7FF-A3A2-A462-7AE2-77985590CD47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B24FE0AD-025E-C770-13D3-54BF6017A67A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C4E9E8D1-1537-9CA7-0B98-E7F76DF0364D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2938A6BE-752C-F14C-C5F0-33B6434CF91F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CBF2654-DBCB-75D4-F103-BF4EBF853794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487DC2B4-0421-E14F-404D-D23DE77CCB4A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BD872EF7-C8DE-61CD-9DC3-303D24399806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70C49A1C-C91A-2B6B-D83C-6B601D442BE5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6DDE8E83-DB37-D0FA-7B1C-B48D3C85CEF8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F13FD5F5-6191-E0CD-54F4-5F64E3C1C39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B464-29F4-BEFF-F01F-02B9FB36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An interview with Annie Griffiths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437AF-219C-3C25-BD77-989EC9D9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74"/>
            <a:ext cx="4984436" cy="4038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E1FC0-2A24-1D20-7380-AC65BF2F4221}"/>
              </a:ext>
            </a:extLst>
          </p:cNvPr>
          <p:cNvSpPr txBox="1"/>
          <p:nvPr/>
        </p:nvSpPr>
        <p:spPr>
          <a:xfrm>
            <a:off x="80479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52CF7-01DD-0CC0-04D4-4E1122496AB8}"/>
              </a:ext>
            </a:extLst>
          </p:cNvPr>
          <p:cNvSpPr txBox="1"/>
          <p:nvPr/>
        </p:nvSpPr>
        <p:spPr>
          <a:xfrm>
            <a:off x="5077691" y="1818847"/>
            <a:ext cx="4632036" cy="2610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VN" b="1" dirty="0"/>
              <a:t>Possible answers:</a:t>
            </a:r>
            <a:endParaRPr lang="en-V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dirty="0"/>
              <a:t>Where is Annie from?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dirty="0"/>
              <a:t>What does she photograph?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dirty="0"/>
              <a:t>Does she photograph animals or people?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dirty="0"/>
              <a:t>Which countries does she travel to?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dirty="0"/>
              <a:t>Is her job dangerous?</a:t>
            </a:r>
          </a:p>
        </p:txBody>
      </p:sp>
    </p:spTree>
    <p:extLst>
      <p:ext uri="{BB962C8B-B14F-4D97-AF65-F5344CB8AC3E}">
        <p14:creationId xmlns:p14="http://schemas.microsoft.com/office/powerpoint/2010/main" val="20717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F38DD-5360-D79D-52F3-8B65015FD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00"/>
          <a:stretch/>
        </p:blipFill>
        <p:spPr>
          <a:xfrm>
            <a:off x="685800" y="1467700"/>
            <a:ext cx="7772400" cy="220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BD611-6400-1A2C-EFB8-753ACC0BAECB}"/>
              </a:ext>
            </a:extLst>
          </p:cNvPr>
          <p:cNvSpPr txBox="1"/>
          <p:nvPr/>
        </p:nvSpPr>
        <p:spPr>
          <a:xfrm>
            <a:off x="80479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6</a:t>
            </a:r>
          </a:p>
        </p:txBody>
      </p:sp>
    </p:spTree>
    <p:extLst>
      <p:ext uri="{BB962C8B-B14F-4D97-AF65-F5344CB8AC3E}">
        <p14:creationId xmlns:p14="http://schemas.microsoft.com/office/powerpoint/2010/main" val="352889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2"/>
          <p:cNvSpPr txBox="1">
            <a:spLocks noGrp="1"/>
          </p:cNvSpPr>
          <p:nvPr>
            <p:ph type="title"/>
          </p:nvPr>
        </p:nvSpPr>
        <p:spPr>
          <a:xfrm>
            <a:off x="722750" y="448050"/>
            <a:ext cx="770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704" name="Google Shape;704;p32"/>
          <p:cNvSpPr txBox="1">
            <a:spLocks noGrp="1"/>
          </p:cNvSpPr>
          <p:nvPr>
            <p:ph type="subTitle" idx="1"/>
          </p:nvPr>
        </p:nvSpPr>
        <p:spPr>
          <a:xfrm>
            <a:off x="1262724" y="1251336"/>
            <a:ext cx="6618552" cy="3174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1" dirty="0"/>
              <a:t>EDUCATION:</a:t>
            </a:r>
          </a:p>
          <a:p>
            <a:pPr marL="171450" indent="-171450">
              <a:lnSpc>
                <a:spcPct val="150000"/>
              </a:lnSpc>
            </a:pPr>
            <a:r>
              <a:rPr lang="vi-VN" sz="1400" dirty="0"/>
              <a:t>B.A. in English studies, Hanoi University</a:t>
            </a:r>
          </a:p>
          <a:p>
            <a:pPr marL="171450" indent="-171450">
              <a:lnSpc>
                <a:spcPct val="150000"/>
              </a:lnSpc>
            </a:pPr>
            <a:r>
              <a:rPr lang="vi-VN" sz="1400" dirty="0"/>
              <a:t>Master of TESOL &amp; FLT, Canberra University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sz="1400" b="1" dirty="0"/>
              <a:t>CURRENT WORK EXPERIENCE:</a:t>
            </a:r>
          </a:p>
          <a:p>
            <a:pPr marL="171450" indent="-171450">
              <a:lnSpc>
                <a:spcPct val="150000"/>
              </a:lnSpc>
            </a:pPr>
            <a:r>
              <a:rPr lang="vi-VN" sz="1400" dirty="0"/>
              <a:t>English lecturer, Thang Long University</a:t>
            </a:r>
          </a:p>
          <a:p>
            <a:pPr marL="171450" indent="-171450">
              <a:lnSpc>
                <a:spcPct val="150000"/>
              </a:lnSpc>
            </a:pPr>
            <a:r>
              <a:rPr lang="vi-VN" sz="1400" dirty="0"/>
              <a:t>English lecturer, Distance Education Center (Hanoi University)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1" dirty="0"/>
              <a:t>CONTACT INFO:</a:t>
            </a:r>
          </a:p>
          <a:p>
            <a:pPr marL="171450" indent="-171450">
              <a:lnSpc>
                <a:spcPct val="150000"/>
              </a:lnSpc>
            </a:pPr>
            <a:r>
              <a:rPr lang="vi-VN" sz="1400" dirty="0"/>
              <a:t>Email: </a:t>
            </a:r>
            <a:r>
              <a:rPr lang="vi-VN" sz="1400" dirty="0">
                <a:hlinkClick r:id="rId3"/>
              </a:rPr>
              <a:t>phuongnhtttx@hanu.edu.vn</a:t>
            </a:r>
            <a:endParaRPr lang="vi-VN" sz="1400" dirty="0"/>
          </a:p>
          <a:p>
            <a:pPr marL="171450" indent="-171450">
              <a:lnSpc>
                <a:spcPct val="150000"/>
              </a:lnSpc>
            </a:pPr>
            <a:r>
              <a:rPr lang="vi-VN" sz="1400" dirty="0"/>
              <a:t>Phone number: 0332104258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04CAA-A9D6-FC37-0B96-65E7314EA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02799"/>
            <a:ext cx="7772400" cy="1601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FBC47-FF86-D1CC-183D-12405136A382}"/>
              </a:ext>
            </a:extLst>
          </p:cNvPr>
          <p:cNvSpPr txBox="1"/>
          <p:nvPr/>
        </p:nvSpPr>
        <p:spPr>
          <a:xfrm>
            <a:off x="7983283" y="0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6-7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F4337-381F-2933-2404-2B3C7F859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01"/>
          <a:stretch/>
        </p:blipFill>
        <p:spPr>
          <a:xfrm>
            <a:off x="685800" y="932871"/>
            <a:ext cx="7772400" cy="1734303"/>
          </a:xfrm>
          <a:prstGeom prst="rect">
            <a:avLst/>
          </a:prstGeom>
        </p:spPr>
      </p:pic>
      <p:pic>
        <p:nvPicPr>
          <p:cNvPr id="6" name="PathwaysLS3e_L1_U1_SB_Audio_04_B_D_p6_7">
            <a:hlinkClick r:id="" action="ppaction://media"/>
            <a:extLst>
              <a:ext uri="{FF2B5EF4-FFF2-40B4-BE49-F238E27FC236}">
                <a16:creationId xmlns:a16="http://schemas.microsoft.com/office/drawing/2014/main" id="{7683BE17-4F93-2BD0-1468-1C6223E2A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0" y="153888"/>
            <a:ext cx="812800" cy="8128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C3C2F7FE-370C-C8B1-3C2D-BF99202DF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28" y="1398241"/>
            <a:ext cx="364836" cy="36483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D72DEFD-46E8-4D55-FBBD-3C096F1EF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4837" y="1398241"/>
            <a:ext cx="364836" cy="36483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D8040760-CE05-24AC-2542-561CBDBEC8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0946" y="1763077"/>
            <a:ext cx="364836" cy="36483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E575419E-7B24-32CE-30D7-EBC78149D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0946" y="1415428"/>
            <a:ext cx="364836" cy="36483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86F0D23-8C48-7948-D545-9A9EF7DB0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0946" y="2127913"/>
            <a:ext cx="364836" cy="364836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7A95B2F-03EB-8B72-8332-4C6BC0A1F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6201" y="3845793"/>
            <a:ext cx="364836" cy="3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7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7674F-4129-8419-B02A-9EA2F984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48842"/>
            <a:ext cx="7772400" cy="3045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5EFEEC-E037-7FF3-8A08-1515EB030572}"/>
              </a:ext>
            </a:extLst>
          </p:cNvPr>
          <p:cNvSpPr txBox="1"/>
          <p:nvPr/>
        </p:nvSpPr>
        <p:spPr>
          <a:xfrm>
            <a:off x="80479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</a:t>
            </a:r>
          </a:p>
        </p:txBody>
      </p:sp>
      <p:pic>
        <p:nvPicPr>
          <p:cNvPr id="5" name="PathwaysLS3e_L1_U1_SB_Audio_04_B_D_p6_7">
            <a:hlinkClick r:id="" action="ppaction://media"/>
            <a:extLst>
              <a:ext uri="{FF2B5EF4-FFF2-40B4-BE49-F238E27FC236}">
                <a16:creationId xmlns:a16="http://schemas.microsoft.com/office/drawing/2014/main" id="{82D3873A-925E-4569-9720-27B8F070D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400" y="236042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67387-9A46-A6AB-B6B8-0767420916BE}"/>
              </a:ext>
            </a:extLst>
          </p:cNvPr>
          <p:cNvSpPr txBox="1"/>
          <p:nvPr/>
        </p:nvSpPr>
        <p:spPr>
          <a:xfrm>
            <a:off x="1595582" y="1730330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America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240AD-5FE4-6506-BE22-D6EFB3B7D3A6}"/>
              </a:ext>
            </a:extLst>
          </p:cNvPr>
          <p:cNvSpPr txBox="1"/>
          <p:nvPr/>
        </p:nvSpPr>
        <p:spPr>
          <a:xfrm>
            <a:off x="5539509" y="2145967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favorite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0F4A98-6F15-7F69-AFFE-4E287F029D54}"/>
              </a:ext>
            </a:extLst>
          </p:cNvPr>
          <p:cNvSpPr txBox="1"/>
          <p:nvPr/>
        </p:nvSpPr>
        <p:spPr>
          <a:xfrm>
            <a:off x="1646384" y="2887032"/>
            <a:ext cx="511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wildlife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B9134-10BB-CF7F-42BF-8CA4BDDB4DF3}"/>
              </a:ext>
            </a:extLst>
          </p:cNvPr>
          <p:cNvSpPr txBox="1"/>
          <p:nvPr/>
        </p:nvSpPr>
        <p:spPr>
          <a:xfrm>
            <a:off x="6481618" y="3252328"/>
            <a:ext cx="511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relaxed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B3324C-7DC3-61AE-B8CF-CD13300F21A3}"/>
              </a:ext>
            </a:extLst>
          </p:cNvPr>
          <p:cNvSpPr txBox="1"/>
          <p:nvPr/>
        </p:nvSpPr>
        <p:spPr>
          <a:xfrm>
            <a:off x="6758710" y="3652515"/>
            <a:ext cx="5823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new ways</a:t>
            </a:r>
          </a:p>
        </p:txBody>
      </p:sp>
    </p:spTree>
    <p:extLst>
      <p:ext uri="{BB962C8B-B14F-4D97-AF65-F5344CB8AC3E}">
        <p14:creationId xmlns:p14="http://schemas.microsoft.com/office/powerpoint/2010/main" val="42569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9" grpId="0"/>
      <p:bldP spid="11" grpId="0"/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F6511E-BDE1-B910-7D92-88D75A78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04" y="878320"/>
            <a:ext cx="8278992" cy="3386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93B29-EEF5-F580-4303-58FAF0F429D8}"/>
              </a:ext>
            </a:extLst>
          </p:cNvPr>
          <p:cNvSpPr txBox="1"/>
          <p:nvPr/>
        </p:nvSpPr>
        <p:spPr>
          <a:xfrm>
            <a:off x="80479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1394EF-78A9-4D49-7CF0-43D94319092D}"/>
              </a:ext>
            </a:extLst>
          </p:cNvPr>
          <p:cNvSpPr/>
          <p:nvPr/>
        </p:nvSpPr>
        <p:spPr>
          <a:xfrm>
            <a:off x="5809674" y="3177309"/>
            <a:ext cx="286327" cy="29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6C8B84-3A85-C461-A987-3D5F7893C358}"/>
              </a:ext>
            </a:extLst>
          </p:cNvPr>
          <p:cNvSpPr/>
          <p:nvPr/>
        </p:nvSpPr>
        <p:spPr>
          <a:xfrm>
            <a:off x="5417128" y="3403600"/>
            <a:ext cx="286327" cy="29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760B2E-8E65-989B-5FD0-9D8F89E96648}"/>
              </a:ext>
            </a:extLst>
          </p:cNvPr>
          <p:cNvSpPr/>
          <p:nvPr/>
        </p:nvSpPr>
        <p:spPr>
          <a:xfrm>
            <a:off x="5417128" y="3686607"/>
            <a:ext cx="286327" cy="29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D860B6-6B50-3B1B-1BF3-F28DB951CC4E}"/>
              </a:ext>
            </a:extLst>
          </p:cNvPr>
          <p:cNvSpPr/>
          <p:nvPr/>
        </p:nvSpPr>
        <p:spPr>
          <a:xfrm>
            <a:off x="5809674" y="3951144"/>
            <a:ext cx="286327" cy="29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5049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E9600-2144-C63E-C1D3-C7F062FB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11769"/>
            <a:ext cx="7772400" cy="3119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B162B8-6A48-A78A-4470-A1CB5E18BDC3}"/>
              </a:ext>
            </a:extLst>
          </p:cNvPr>
          <p:cNvSpPr txBox="1"/>
          <p:nvPr/>
        </p:nvSpPr>
        <p:spPr>
          <a:xfrm>
            <a:off x="8047935" y="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7</a:t>
            </a:r>
          </a:p>
        </p:txBody>
      </p:sp>
      <p:pic>
        <p:nvPicPr>
          <p:cNvPr id="5" name="PathwaysLS3e_L1_U1_SB_Audio_05_F_p7">
            <a:hlinkClick r:id="" action="ppaction://media"/>
            <a:extLst>
              <a:ext uri="{FF2B5EF4-FFF2-40B4-BE49-F238E27FC236}">
                <a16:creationId xmlns:a16="http://schemas.microsoft.com/office/drawing/2014/main" id="{22C97925-86AA-8BF7-E407-8B0233A2B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936" y="307777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BD1E1-5405-BE54-44D9-F3FA630CC1CD}"/>
              </a:ext>
            </a:extLst>
          </p:cNvPr>
          <p:cNvSpPr txBox="1"/>
          <p:nvPr/>
        </p:nvSpPr>
        <p:spPr>
          <a:xfrm>
            <a:off x="1410855" y="1564076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What’s your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01704-9F67-56CB-C941-47A069CC947A}"/>
              </a:ext>
            </a:extLst>
          </p:cNvPr>
          <p:cNvSpPr txBox="1"/>
          <p:nvPr/>
        </p:nvSpPr>
        <p:spPr>
          <a:xfrm>
            <a:off x="1761955" y="1899561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why do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CBE39-0106-AF79-B54D-2DE2DC760F9B}"/>
              </a:ext>
            </a:extLst>
          </p:cNvPr>
          <p:cNvSpPr txBox="1"/>
          <p:nvPr/>
        </p:nvSpPr>
        <p:spPr>
          <a:xfrm>
            <a:off x="1761955" y="2207338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how do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4CF24-4322-F7C9-40A4-6BC427BE56CF}"/>
              </a:ext>
            </a:extLst>
          </p:cNvPr>
          <p:cNvSpPr txBox="1"/>
          <p:nvPr/>
        </p:nvSpPr>
        <p:spPr>
          <a:xfrm>
            <a:off x="1780427" y="2526272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what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24ADC-EF50-DE31-BEB1-05345ACBC391}"/>
              </a:ext>
            </a:extLst>
          </p:cNvPr>
          <p:cNvSpPr txBox="1"/>
          <p:nvPr/>
        </p:nvSpPr>
        <p:spPr>
          <a:xfrm>
            <a:off x="3415899" y="2531544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do you have</a:t>
            </a:r>
          </a:p>
        </p:txBody>
      </p:sp>
    </p:spTree>
    <p:extLst>
      <p:ext uri="{BB962C8B-B14F-4D97-AF65-F5344CB8AC3E}">
        <p14:creationId xmlns:p14="http://schemas.microsoft.com/office/powerpoint/2010/main" val="2600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9" grpId="0"/>
      <p:bldP spid="11" grpId="0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AC594CB9-CBE1-63F0-1144-C388033A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2F5F81A6-BC27-B944-DE9E-456F2FE1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34538"/>
            <a:ext cx="420167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Video watching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69EE2BCE-3DE6-F068-9143-0B1337EC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439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6E30C090-C823-5D58-89B8-9B7E5DD531B2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7D696F8C-18CA-E0B5-4188-EBB081D19D78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8944D536-58E0-2B86-9AD3-5B4C6A89090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07D3AA85-DF23-A36C-5848-BD1A8A6DD551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68A3B0F0-A22F-E56B-FA65-78C208D1C6E0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C3EFDFC3-E4A7-4AEB-22C0-812B35352C79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862187C8-3714-2840-9DBA-522F91C6D800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500D47E3-E205-B49B-51A0-FC13E5C51C39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CE49A774-52A8-2904-C50A-403E435E06A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BD8A59A2-FED3-87C5-B00C-08D09042E863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42CBE4E4-37CD-8398-07D5-D5F11F1C6B58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41B8A0A5-BF0C-26E5-55AB-00EE0886DE63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71D9D601-BCDA-E7C8-9E8A-454BEAFE1E20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073FAEE2-F9CE-9053-F672-A03C566459BD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89121DDD-1E2A-5BC2-7521-694C902922CE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0E779E3B-2D9D-024A-D004-E243E0CCA6C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292D7FED-C657-C820-A7BE-047DE2E7A55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092906CD-3769-FA09-9258-263FDF64194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633031BF-FC71-BA76-4FFF-F51E7F1D42BF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21CAB9D-D06B-A0E8-0254-D8E3D480E47A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0CADEB36-AC98-757E-9038-1ACE0AB2FF56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390E0149-8C8E-AE2A-9BC8-B1DFCDC4E18B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08F6B18B-077D-E6CD-0B10-412390CD3558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81829244-83C6-8B8F-6061-9C5ED810E3B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CBCDA180-E9DC-C045-76A2-FAB842EF8FC0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B491AAFD-9652-B0B3-34E0-7FA4A38D8D2B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2FF1F9D-B545-7689-62B0-42F75F1F735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C0681A09-DE0C-D433-71DF-D22289A5F3AA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0B3007F0-720F-EE2F-4914-F3D7409746A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29BB0F4C-17E4-3FC6-0A4A-0E46BCBFA16E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and holding phone watching video streaming online on social media.  smartphone with video player on screen. Watch movies, educational  materials, web courses. Vector illustration 15278047 Vector Art at Vecteezy">
            <a:extLst>
              <a:ext uri="{FF2B5EF4-FFF2-40B4-BE49-F238E27FC236}">
                <a16:creationId xmlns:a16="http://schemas.microsoft.com/office/drawing/2014/main" id="{01C7D9A1-1A57-CF7F-FD3F-0FBE18CB927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9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C5E6B-50E0-52A9-E581-1072F02E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1355"/>
            <a:ext cx="7772400" cy="460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1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395A2-0E09-E20A-6B49-5184CB81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0094"/>
            <a:ext cx="7772400" cy="1883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ECAEF-7242-F3C8-24F4-F1F53FE7996B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011E-BE16-7E6A-69FC-B5AA9788DAF0}"/>
              </a:ext>
            </a:extLst>
          </p:cNvPr>
          <p:cNvSpPr txBox="1"/>
          <p:nvPr/>
        </p:nvSpPr>
        <p:spPr>
          <a:xfrm>
            <a:off x="5052291" y="2715491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VN" dirty="0">
                <a:solidFill>
                  <a:srgbClr val="FF0000"/>
                </a:solidFill>
              </a:rPr>
              <a:t>,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09EB1-7049-7816-EE0A-56C20C7F520F}"/>
              </a:ext>
            </a:extLst>
          </p:cNvPr>
          <p:cNvSpPr txBox="1"/>
          <p:nvPr/>
        </p:nvSpPr>
        <p:spPr>
          <a:xfrm>
            <a:off x="7549618" y="296964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0000"/>
                </a:solidFill>
              </a:rPr>
              <a:t>c, e</a:t>
            </a:r>
            <a:endParaRPr lang="en-VN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F5A66-FB16-EB6C-E791-181B488B3E42}"/>
              </a:ext>
            </a:extLst>
          </p:cNvPr>
          <p:cNvSpPr txBox="1"/>
          <p:nvPr/>
        </p:nvSpPr>
        <p:spPr>
          <a:xfrm>
            <a:off x="6272421" y="284331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0000"/>
                </a:solidFill>
              </a:rPr>
              <a:t>a, f</a:t>
            </a:r>
            <a:endParaRPr lang="en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2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2EDB3C-5CE4-C290-C1EA-F308FE2BD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01991"/>
            <a:ext cx="7772400" cy="2339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64582-5DDA-65E5-5756-CE3409407867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99F1AA-FE1A-DF7F-5AA6-33B04EF5EF5F}"/>
              </a:ext>
            </a:extLst>
          </p:cNvPr>
          <p:cNvSpPr/>
          <p:nvPr/>
        </p:nvSpPr>
        <p:spPr>
          <a:xfrm>
            <a:off x="4341091" y="1865745"/>
            <a:ext cx="230909" cy="240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2C2B4B-2068-F89B-F57C-9E0BA5816645}"/>
              </a:ext>
            </a:extLst>
          </p:cNvPr>
          <p:cNvSpPr/>
          <p:nvPr/>
        </p:nvSpPr>
        <p:spPr>
          <a:xfrm>
            <a:off x="6119090" y="1865745"/>
            <a:ext cx="230909" cy="240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E70846-1266-2873-5173-2C5149491721}"/>
              </a:ext>
            </a:extLst>
          </p:cNvPr>
          <p:cNvSpPr/>
          <p:nvPr/>
        </p:nvSpPr>
        <p:spPr>
          <a:xfrm>
            <a:off x="4341091" y="2156690"/>
            <a:ext cx="230909" cy="240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12F519-AC40-94BC-989D-48D8DBD50C0A}"/>
              </a:ext>
            </a:extLst>
          </p:cNvPr>
          <p:cNvSpPr/>
          <p:nvPr/>
        </p:nvSpPr>
        <p:spPr>
          <a:xfrm>
            <a:off x="6119090" y="2165926"/>
            <a:ext cx="230909" cy="240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53ABB8-F29E-1C15-D0EB-70C467CB1DCB}"/>
              </a:ext>
            </a:extLst>
          </p:cNvPr>
          <p:cNvSpPr/>
          <p:nvPr/>
        </p:nvSpPr>
        <p:spPr>
          <a:xfrm>
            <a:off x="6119090" y="2413390"/>
            <a:ext cx="230909" cy="240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CC9319-A5F2-5B9B-A600-4FA855F64B9A}"/>
              </a:ext>
            </a:extLst>
          </p:cNvPr>
          <p:cNvSpPr/>
          <p:nvPr/>
        </p:nvSpPr>
        <p:spPr>
          <a:xfrm>
            <a:off x="4341090" y="2708953"/>
            <a:ext cx="230909" cy="240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688B44-F7F1-A505-31EB-4CFB31D1B835}"/>
              </a:ext>
            </a:extLst>
          </p:cNvPr>
          <p:cNvSpPr/>
          <p:nvPr/>
        </p:nvSpPr>
        <p:spPr>
          <a:xfrm>
            <a:off x="6119090" y="2708953"/>
            <a:ext cx="230909" cy="240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AF755-0409-B416-A950-E38322512C2B}"/>
              </a:ext>
            </a:extLst>
          </p:cNvPr>
          <p:cNvSpPr/>
          <p:nvPr/>
        </p:nvSpPr>
        <p:spPr>
          <a:xfrm>
            <a:off x="4341089" y="2973814"/>
            <a:ext cx="230909" cy="240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6512E8-9A27-92B2-3EBC-A013B9759A4B}"/>
              </a:ext>
            </a:extLst>
          </p:cNvPr>
          <p:cNvSpPr/>
          <p:nvPr/>
        </p:nvSpPr>
        <p:spPr>
          <a:xfrm>
            <a:off x="6119090" y="3239086"/>
            <a:ext cx="230909" cy="2401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0836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401271-F30B-44B9-B566-8CA6DC66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34809"/>
            <a:ext cx="7772400" cy="1273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520F5A-5627-7B35-C7D9-79186247693E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</a:t>
            </a:r>
          </a:p>
        </p:txBody>
      </p:sp>
    </p:spTree>
    <p:extLst>
      <p:ext uri="{BB962C8B-B14F-4D97-AF65-F5344CB8AC3E}">
        <p14:creationId xmlns:p14="http://schemas.microsoft.com/office/powerpoint/2010/main" val="470054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8EE5E557-D1D7-6B3C-1BE9-9B4B786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73ABEA0C-350D-89E7-A3FB-D38C214F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F44DAA78-BCDF-068D-FEBA-2B8F2A4B62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7C3DFFF6-AA1A-62B7-2702-D97F807662ED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B65FFF6A-C3B0-347D-0075-C4615DBC9D8E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5DCA66B7-E7BE-77B7-5D25-1793D9EBAE1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E75FD16-6D9B-2F95-A24F-E891F5590C99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26084E09-4801-51BB-63BF-E6913B5EBF7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063D65B5-EBB8-E06A-1BD3-D0E1708F6ED4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1D1EDF5C-85B8-4442-D50C-53B208749F4B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660CE651-4412-7841-3183-091C1F77BC35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E91C09CF-0CE6-AD50-88D3-89051DD5116B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C3EE104D-C329-F948-BF3C-51943E698B2A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C24BBB79-D382-35CC-050A-5F5F526A2912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393C2E94-C57C-581A-1D12-0276D0E388E5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AA7D0D0A-8E54-EEDE-64BD-EF12F971E811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A8F3FB9-641C-DA12-95C2-9E9615FA22E6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033EAE97-C69E-ED05-B8A3-6F229A814AA4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FD994172-9CBB-0906-8165-3AFDBDA310E3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9D4713C8-70B7-8061-C0CD-4AEDF91CEBC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1352A0F-4318-A9A6-D2CF-E5887E11BDF3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4371B69B-1328-49F3-C810-864FA39EC96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3D0B6A37-430A-9FCA-9A87-962A7DFB689E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556A3DC7-352E-87C9-4A63-2E2291872D81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D7E429CD-D473-8671-F1FC-D79B4D3B8101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F9EF7B2F-54DD-9172-0473-BDB93BBBB350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7D062E01-061B-A71B-D211-EB8DA2EDF79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BFE7E644-957B-EF9C-C2CB-B81E335E3A5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3E29B1D-EB68-A869-6ABE-8FE0EA7E4440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BB12006A-B52B-960E-B023-3CE1D36952CD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D312F148-7395-A611-44DC-EFB674C552B3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293B9CCA-DA96-2CC7-4572-D52E556CE4F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8AEF05D9-D033-04B3-BC28-82D639F4CE1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BC6BB110-072F-DEE8-01F6-45D5987E04B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EA1A-8F84-0C76-594B-7CA42E45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445025"/>
            <a:ext cx="7717500" cy="572700"/>
          </a:xfrm>
        </p:spPr>
        <p:txBody>
          <a:bodyPr/>
          <a:lstStyle/>
          <a:p>
            <a:pPr algn="ctr"/>
            <a:r>
              <a:rPr lang="en-VN" dirty="0"/>
              <a:t>COURSE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90CE3-9B03-E971-56A7-EB6DF89AD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933" y="1312993"/>
            <a:ext cx="8172132" cy="2259000"/>
          </a:xfrm>
        </p:spPr>
        <p:txBody>
          <a:bodyPr/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Duration: 11 weeks (online classes) + 1 week (progress test)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Attendance: ≥ 80% 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Material: </a:t>
            </a:r>
            <a:r>
              <a:rPr lang="en-US" sz="1800" b="0" i="1" dirty="0">
                <a:effectLst/>
              </a:rPr>
              <a:t>Pathways 1 Listening, Speaking and Critical thinking (3rd ed.)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Assessment level: A2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b="0" dirty="0">
                <a:effectLst/>
              </a:rPr>
              <a:t>Participation (in-class participation + SPARK completion): 10%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b="0" dirty="0">
                <a:effectLst/>
              </a:rPr>
              <a:t>Progress test: 30%</a:t>
            </a:r>
          </a:p>
          <a:p>
            <a:pPr fontAlgn="base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800" b="0" dirty="0">
                <a:effectLst/>
              </a:rPr>
              <a:t>Final test: 60%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5253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5BC7B-5BFA-C53F-7559-1D92CA97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37665"/>
            <a:ext cx="7772400" cy="1268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1AB265-71AA-3A78-9047-472E6E83D0E5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</a:t>
            </a:r>
          </a:p>
        </p:txBody>
      </p:sp>
      <p:pic>
        <p:nvPicPr>
          <p:cNvPr id="4" name="PathwaysLS3e_L1_U1_SB_Audio_08_A_p12">
            <a:hlinkClick r:id="" action="ppaction://media"/>
            <a:extLst>
              <a:ext uri="{FF2B5EF4-FFF2-40B4-BE49-F238E27FC236}">
                <a16:creationId xmlns:a16="http://schemas.microsoft.com/office/drawing/2014/main" id="{6431320C-3B7D-B85D-A5CC-A41CB5CE4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643" y="7163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3468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5B325A-DA31-4E5F-CA35-16A2C398A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96" y="797940"/>
            <a:ext cx="7228608" cy="3547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2F3F6-C90D-D795-422F-7EFF14DA9A7D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12</a:t>
            </a:r>
          </a:p>
        </p:txBody>
      </p:sp>
      <p:pic>
        <p:nvPicPr>
          <p:cNvPr id="6" name="PathwaysLS3e_L1_U1_SB_Audio_09_B_p12">
            <a:hlinkClick r:id="" action="ppaction://media"/>
            <a:extLst>
              <a:ext uri="{FF2B5EF4-FFF2-40B4-BE49-F238E27FC236}">
                <a16:creationId xmlns:a16="http://schemas.microsoft.com/office/drawing/2014/main" id="{44E3BD71-B716-8F2A-6B93-6D8DCF45F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679" y="153888"/>
            <a:ext cx="8128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E76B39-8C64-881A-E1F2-7EA7BEDAAD9C}"/>
              </a:ext>
            </a:extLst>
          </p:cNvPr>
          <p:cNvSpPr txBox="1"/>
          <p:nvPr/>
        </p:nvSpPr>
        <p:spPr>
          <a:xfrm>
            <a:off x="3987800" y="2053603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enthusiastic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3D0F3B-ACEA-6358-D236-A99D69FE3976}"/>
              </a:ext>
            </a:extLst>
          </p:cNvPr>
          <p:cNvSpPr txBox="1"/>
          <p:nvPr/>
        </p:nvSpPr>
        <p:spPr>
          <a:xfrm>
            <a:off x="2255982" y="2361380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perfect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C5C54-0ABA-3598-A854-7D661D542424}"/>
              </a:ext>
            </a:extLst>
          </p:cNvPr>
          <p:cNvSpPr txBox="1"/>
          <p:nvPr/>
        </p:nvSpPr>
        <p:spPr>
          <a:xfrm>
            <a:off x="6087052" y="2361379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responsible for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C698C8-D94F-7D1C-F0B3-49F420B469CE}"/>
              </a:ext>
            </a:extLst>
          </p:cNvPr>
          <p:cNvSpPr txBox="1"/>
          <p:nvPr/>
        </p:nvSpPr>
        <p:spPr>
          <a:xfrm>
            <a:off x="3881870" y="2669156"/>
            <a:ext cx="5389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equipment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1C0979-C7F0-AD74-F5C9-C55CF6BA5FEB}"/>
              </a:ext>
            </a:extLst>
          </p:cNvPr>
          <p:cNvSpPr txBox="1"/>
          <p:nvPr/>
        </p:nvSpPr>
        <p:spPr>
          <a:xfrm>
            <a:off x="3269961" y="2976932"/>
            <a:ext cx="5389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manage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0B1FE-C18A-4590-1B38-5EEB2CDCB0F4}"/>
              </a:ext>
            </a:extLst>
          </p:cNvPr>
          <p:cNvSpPr txBox="1"/>
          <p:nvPr/>
        </p:nvSpPr>
        <p:spPr>
          <a:xfrm>
            <a:off x="1953635" y="3284707"/>
            <a:ext cx="5389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apply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9BF126-2501-97FC-9DD4-7BEEF203665F}"/>
              </a:ext>
            </a:extLst>
          </p:cNvPr>
          <p:cNvSpPr txBox="1"/>
          <p:nvPr/>
        </p:nvSpPr>
        <p:spPr>
          <a:xfrm>
            <a:off x="4954299" y="3284706"/>
            <a:ext cx="5389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88A0F5-D9A3-BF8A-E5B6-2A805E00AD45}"/>
              </a:ext>
            </a:extLst>
          </p:cNvPr>
          <p:cNvSpPr txBox="1"/>
          <p:nvPr/>
        </p:nvSpPr>
        <p:spPr>
          <a:xfrm>
            <a:off x="1800947" y="3598414"/>
            <a:ext cx="5389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candidate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5DA6AF-E655-6A4E-C096-C51B42AF8C9E}"/>
              </a:ext>
            </a:extLst>
          </p:cNvPr>
          <p:cNvSpPr txBox="1"/>
          <p:nvPr/>
        </p:nvSpPr>
        <p:spPr>
          <a:xfrm>
            <a:off x="3754582" y="3592479"/>
            <a:ext cx="5389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9C1F2-98E7-7A50-236C-77A569B363CA}"/>
              </a:ext>
            </a:extLst>
          </p:cNvPr>
          <p:cNvSpPr txBox="1"/>
          <p:nvPr/>
        </p:nvSpPr>
        <p:spPr>
          <a:xfrm>
            <a:off x="4354441" y="3895053"/>
            <a:ext cx="5389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42353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1BF53C-B5A5-A48C-0FC9-6A5C91FB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15071"/>
            <a:ext cx="7772400" cy="2513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4C3DCA-8985-3B91-ED82-B25A908A3A6C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CDFEA-C568-AFAB-4F0C-694E1C6034A5}"/>
              </a:ext>
            </a:extLst>
          </p:cNvPr>
          <p:cNvSpPr txBox="1"/>
          <p:nvPr/>
        </p:nvSpPr>
        <p:spPr>
          <a:xfrm>
            <a:off x="4994563" y="1905821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equipment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9ED42-ECA2-9E6E-9A29-0942B8871080}"/>
              </a:ext>
            </a:extLst>
          </p:cNvPr>
          <p:cNvSpPr txBox="1"/>
          <p:nvPr/>
        </p:nvSpPr>
        <p:spPr>
          <a:xfrm>
            <a:off x="3020291" y="2263972"/>
            <a:ext cx="4839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candidate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13018-CF64-2B71-23D7-ED8E6673B875}"/>
              </a:ext>
            </a:extLst>
          </p:cNvPr>
          <p:cNvSpPr txBox="1"/>
          <p:nvPr/>
        </p:nvSpPr>
        <p:spPr>
          <a:xfrm>
            <a:off x="3192588" y="2660287"/>
            <a:ext cx="4839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perfect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B3B7A-68AF-2507-4AD7-F99F7D2AA9B2}"/>
              </a:ext>
            </a:extLst>
          </p:cNvPr>
          <p:cNvSpPr txBox="1"/>
          <p:nvPr/>
        </p:nvSpPr>
        <p:spPr>
          <a:xfrm>
            <a:off x="3192588" y="3026267"/>
            <a:ext cx="4839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apply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A88ED-81F4-A5DB-A94B-33EB592B7EA1}"/>
              </a:ext>
            </a:extLst>
          </p:cNvPr>
          <p:cNvSpPr txBox="1"/>
          <p:nvPr/>
        </p:nvSpPr>
        <p:spPr>
          <a:xfrm>
            <a:off x="3805381" y="3391950"/>
            <a:ext cx="48398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enthusiastic</a:t>
            </a:r>
          </a:p>
        </p:txBody>
      </p:sp>
    </p:spTree>
    <p:extLst>
      <p:ext uri="{BB962C8B-B14F-4D97-AF65-F5344CB8AC3E}">
        <p14:creationId xmlns:p14="http://schemas.microsoft.com/office/powerpoint/2010/main" val="36080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6F162-7F4B-5EC1-5A20-4B0E56963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7DE0-23A7-EE8C-4BBB-8DEA8A57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Vocabulary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80EA8-46BC-A3CD-7302-72857B51C125}"/>
              </a:ext>
            </a:extLst>
          </p:cNvPr>
          <p:cNvSpPr txBox="1"/>
          <p:nvPr/>
        </p:nvSpPr>
        <p:spPr>
          <a:xfrm>
            <a:off x="930562" y="1458286"/>
            <a:ext cx="77039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/>
              <a:t>enthusiastic</a:t>
            </a:r>
            <a:r>
              <a:rPr lang="vi-VN" sz="1800" dirty="0"/>
              <a:t> /ɪnˌ</a:t>
            </a:r>
            <a:r>
              <a:rPr lang="el-GR" sz="1800" dirty="0"/>
              <a:t>θ</a:t>
            </a:r>
            <a:r>
              <a:rPr lang="vi-VN" sz="1800" dirty="0"/>
              <a:t>juː.ziˈæs.tɪk/ (adj) – nhiệt tình</a:t>
            </a:r>
          </a:p>
          <a:p>
            <a:r>
              <a:rPr lang="vi-VN" sz="1800" b="1" dirty="0"/>
              <a:t>perfect</a:t>
            </a:r>
            <a:r>
              <a:rPr lang="vi-VN" sz="1800" dirty="0"/>
              <a:t> /ˈpɜː.fekt/ (adj) – hoàn hảo</a:t>
            </a:r>
          </a:p>
          <a:p>
            <a:r>
              <a:rPr lang="vi-VN" sz="1800" b="1" dirty="0"/>
              <a:t>responsible for</a:t>
            </a:r>
            <a:r>
              <a:rPr lang="vi-VN" sz="1800" dirty="0"/>
              <a:t> /rɪˈspɒn.sə.bəl/ (adj phr) – chịu trách nhiệm về</a:t>
            </a:r>
          </a:p>
          <a:p>
            <a:r>
              <a:rPr lang="vi-VN" sz="1800" b="1" dirty="0"/>
              <a:t>equipment</a:t>
            </a:r>
            <a:r>
              <a:rPr lang="vi-VN" sz="1800" dirty="0"/>
              <a:t> /ɪˈkwɪp.mənt/ (n) – thiết bị</a:t>
            </a:r>
          </a:p>
          <a:p>
            <a:r>
              <a:rPr lang="vi-VN" sz="1800" b="1" dirty="0"/>
              <a:t>manage</a:t>
            </a:r>
            <a:r>
              <a:rPr lang="vi-VN" sz="1800" dirty="0"/>
              <a:t> /ˈmæn.ɪdʒ/ (v) – quản lý</a:t>
            </a:r>
          </a:p>
          <a:p>
            <a:r>
              <a:rPr lang="vi-VN" sz="1800" b="1" dirty="0"/>
              <a:t>apply</a:t>
            </a:r>
            <a:r>
              <a:rPr lang="vi-VN" sz="1800" dirty="0"/>
              <a:t> /əˈplaɪ/ (v) – nộp đơn, ứng tuyển</a:t>
            </a:r>
          </a:p>
          <a:p>
            <a:r>
              <a:rPr lang="vi-VN" sz="1800" b="1" dirty="0"/>
              <a:t>training</a:t>
            </a:r>
            <a:r>
              <a:rPr lang="vi-VN" sz="1800" dirty="0"/>
              <a:t> /ˈtreɪ.nɪŋ/ (n) – khóa đào tạo</a:t>
            </a:r>
          </a:p>
          <a:p>
            <a:r>
              <a:rPr lang="vi-VN" sz="1800" b="1" dirty="0"/>
              <a:t>candidate</a:t>
            </a:r>
            <a:r>
              <a:rPr lang="vi-VN" sz="1800" dirty="0"/>
              <a:t> /ˈkæn.dɪ.dət/ (n) – ứng viên</a:t>
            </a:r>
          </a:p>
          <a:p>
            <a:r>
              <a:rPr lang="vi-VN" sz="1800" b="1" dirty="0"/>
              <a:t>positive</a:t>
            </a:r>
            <a:r>
              <a:rPr lang="vi-VN" sz="1800" dirty="0"/>
              <a:t> /ˈpɒz.ə.tɪv/ (adj) – tích cực</a:t>
            </a:r>
          </a:p>
          <a:p>
            <a:r>
              <a:rPr lang="vi-VN" sz="1800" b="1" dirty="0"/>
              <a:t>interview</a:t>
            </a:r>
            <a:r>
              <a:rPr lang="vi-VN" sz="1800" dirty="0"/>
              <a:t> /ˈɪn.tə.vjuː/ (n) – buổi phỏng vấn</a:t>
            </a:r>
          </a:p>
        </p:txBody>
      </p:sp>
    </p:spTree>
    <p:extLst>
      <p:ext uri="{BB962C8B-B14F-4D97-AF65-F5344CB8AC3E}">
        <p14:creationId xmlns:p14="http://schemas.microsoft.com/office/powerpoint/2010/main" val="2432587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0292A-BBCA-20CC-92B5-491B73E3A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89130"/>
            <a:ext cx="7772400" cy="4565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59DD7-3D5E-9072-5A70-9832C633D604}"/>
              </a:ext>
            </a:extLst>
          </p:cNvPr>
          <p:cNvSpPr txBox="1"/>
          <p:nvPr/>
        </p:nvSpPr>
        <p:spPr>
          <a:xfrm>
            <a:off x="8292485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</a:t>
            </a:r>
          </a:p>
        </p:txBody>
      </p:sp>
      <p:pic>
        <p:nvPicPr>
          <p:cNvPr id="4" name="PathwaysLS3e_L1_U1_SB_Audio_10_D_p13">
            <a:hlinkClick r:id="" action="ppaction://media"/>
            <a:extLst>
              <a:ext uri="{FF2B5EF4-FFF2-40B4-BE49-F238E27FC236}">
                <a16:creationId xmlns:a16="http://schemas.microsoft.com/office/drawing/2014/main" id="{BE32B594-FAC5-A499-F5AD-4C791461E2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400" y="826799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B448ED-1916-0DDA-8132-101C4E0A2101}"/>
              </a:ext>
            </a:extLst>
          </p:cNvPr>
          <p:cNvSpPr txBox="1"/>
          <p:nvPr/>
        </p:nvSpPr>
        <p:spPr>
          <a:xfrm>
            <a:off x="4664363" y="906950"/>
            <a:ext cx="4632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interview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D567A-3F4C-FEE9-FAA7-6D8125D39A71}"/>
              </a:ext>
            </a:extLst>
          </p:cNvPr>
          <p:cNvSpPr txBox="1"/>
          <p:nvPr/>
        </p:nvSpPr>
        <p:spPr>
          <a:xfrm>
            <a:off x="6301509" y="1621127"/>
            <a:ext cx="4678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F0FF7-D59A-CA4E-0F24-1C351E0D8CE7}"/>
              </a:ext>
            </a:extLst>
          </p:cNvPr>
          <p:cNvSpPr txBox="1"/>
          <p:nvPr/>
        </p:nvSpPr>
        <p:spPr>
          <a:xfrm>
            <a:off x="1632528" y="2642127"/>
            <a:ext cx="55187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positive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28BC9-9DE0-9FC4-0A1D-A84B3EEA2152}"/>
              </a:ext>
            </a:extLst>
          </p:cNvPr>
          <p:cNvSpPr txBox="1"/>
          <p:nvPr/>
        </p:nvSpPr>
        <p:spPr>
          <a:xfrm>
            <a:off x="4341091" y="3748248"/>
            <a:ext cx="5620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responsible for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C6BEA-0CB4-3B8D-BC21-0DF886F51164}"/>
              </a:ext>
            </a:extLst>
          </p:cNvPr>
          <p:cNvSpPr txBox="1"/>
          <p:nvPr/>
        </p:nvSpPr>
        <p:spPr>
          <a:xfrm>
            <a:off x="3763819" y="4069539"/>
            <a:ext cx="5620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manage</a:t>
            </a:r>
          </a:p>
        </p:txBody>
      </p:sp>
    </p:spTree>
    <p:extLst>
      <p:ext uri="{BB962C8B-B14F-4D97-AF65-F5344CB8AC3E}">
        <p14:creationId xmlns:p14="http://schemas.microsoft.com/office/powerpoint/2010/main" val="10260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42354-2E92-BB1E-38A7-BDC1EDC9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2" y="1581402"/>
            <a:ext cx="8514035" cy="1980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4DCCD3-5CDF-EC57-1A28-CCB796B3DE1B}"/>
              </a:ext>
            </a:extLst>
          </p:cNvPr>
          <p:cNvSpPr txBox="1"/>
          <p:nvPr/>
        </p:nvSpPr>
        <p:spPr>
          <a:xfrm>
            <a:off x="8292485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13</a:t>
            </a:r>
          </a:p>
        </p:txBody>
      </p:sp>
    </p:spTree>
    <p:extLst>
      <p:ext uri="{BB962C8B-B14F-4D97-AF65-F5344CB8AC3E}">
        <p14:creationId xmlns:p14="http://schemas.microsoft.com/office/powerpoint/2010/main" val="359434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27BC6565-3215-0013-1E6B-75852461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C94EB954-A975-FF9F-6367-B95B98359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C8F07EFF-38BC-75DF-93B0-BF8E4FCCEA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F2352F34-5DBE-D559-2380-5C7C616524F6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EFB6530D-7410-DF06-7E8A-BFB3856460A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8F53C21-1C47-F4BE-8FDA-A963CFF52E35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C642529E-4E19-6CE8-DA8C-F6DCE80A2C7F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E5F4C16-3312-E01E-D8E9-0C58C26282B6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5F8A967E-63B4-4E54-6813-55F077F07C76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423A496E-F0D2-7B89-8E77-4F7D329568F7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994C1D23-B10A-68D5-E622-1DE6BD878BBE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884F19F0-54C3-5CE4-7280-239D6F86E975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961292F1-7741-2B67-F6DE-3684010347E9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3DDF91D6-5EA0-0B1F-60B6-AFF0F0649E1E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2E00CBED-80D2-3356-EA7C-BC392CE97A44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034A51D6-1A9F-D8E8-486D-C2DF7B695B12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393229C-C8ED-2F8F-55CA-008AE31F178E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79A0B0EE-1097-F03F-538F-D87D624919D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44D23539-3484-2C20-5D76-5279AE5B2330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7578192D-A735-F9C2-A0EF-5EFC11E6119F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F3FEE72-85A2-1E07-9BC8-61E67066E245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5476EE98-3740-0B8B-82B6-B73B24F030E9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ED78A2C9-7D41-3B58-83C7-DF28EF28C144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682D507B-8029-9DE1-6EF3-1A29C31085CE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526BFCE5-6777-0A83-ACDA-C26A12B6D333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7AA64A25-7EAE-9259-D6A7-316B472A4FFD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3C0FBC3D-1BD9-B4C6-7008-BB8EDCF9CE49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52B9E3C4-180E-D2D0-00F1-FDDF47F1420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95A224D0-161A-EC12-4A42-9276114B5B46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EC61445-2856-9A2F-218D-B99BFACA089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F3917499-5323-6DFC-2E41-B8339F25AE59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9F46445E-A2D4-A506-46DD-6D5C844BAFF6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C9627023-9215-16BD-801B-01AAF2EBABB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515ED9B1-9327-BDC3-2BAC-29DD873499A5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0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5E99-C499-209E-CBAA-E137ABA2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does it take to be an explorer?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89B5F-D29D-416E-330E-762AC017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0" y="2027096"/>
            <a:ext cx="8040440" cy="1136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8F3663-2218-D6E6-267D-F488B80DCF36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13299-9938-EC3E-8107-50F74E08F6D7}"/>
              </a:ext>
            </a:extLst>
          </p:cNvPr>
          <p:cNvSpPr txBox="1"/>
          <p:nvPr/>
        </p:nvSpPr>
        <p:spPr>
          <a:xfrm>
            <a:off x="1909618" y="2530590"/>
            <a:ext cx="6818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F0000"/>
                </a:solidFill>
              </a:rPr>
              <a:t>Possible answers: travel, people, places, photography, dangerous (situations), language,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3418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4A8F9-3757-CA74-F6CA-48505CE23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08351"/>
            <a:ext cx="7772400" cy="25267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BB02DF-DA98-E4B2-B97E-A705A18CCAAC}"/>
              </a:ext>
            </a:extLst>
          </p:cNvPr>
          <p:cNvSpPr txBox="1"/>
          <p:nvPr/>
        </p:nvSpPr>
        <p:spPr>
          <a:xfrm>
            <a:off x="8032442" y="923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</a:t>
            </a:r>
          </a:p>
        </p:txBody>
      </p:sp>
      <p:pic>
        <p:nvPicPr>
          <p:cNvPr id="4" name="PathwaysLS3e_L1_U1_SB_Audio_11_B_D_p14_15">
            <a:hlinkClick r:id="" action="ppaction://media"/>
            <a:extLst>
              <a:ext uri="{FF2B5EF4-FFF2-40B4-BE49-F238E27FC236}">
                <a16:creationId xmlns:a16="http://schemas.microsoft.com/office/drawing/2014/main" id="{7776ED5C-1E0B-49B5-8415-D4FA95FF5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400" y="317013"/>
            <a:ext cx="812800" cy="81280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471E9E7-DDD7-A191-9B91-C8EB29244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6964" y="2206914"/>
            <a:ext cx="364836" cy="36483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F3FDE38-999E-5D80-AF1C-9453EA08C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6964" y="2478811"/>
            <a:ext cx="364836" cy="36483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A53670C-04AF-0472-2F08-A6DEB60AE9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290" y="1924630"/>
            <a:ext cx="364836" cy="364836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CED0DFF-BD0F-328B-BC57-F68AB4221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7290" y="2206914"/>
            <a:ext cx="364836" cy="3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2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B5784-5921-717B-7A8C-101B0DB3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30633"/>
            <a:ext cx="7772400" cy="28822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D36D99-77E0-DCF0-D64B-0D3816BE2D1C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</a:t>
            </a:r>
          </a:p>
        </p:txBody>
      </p:sp>
      <p:pic>
        <p:nvPicPr>
          <p:cNvPr id="4" name="PathwaysLS3e_L1_U1_SB_Audio_11_B_D_p14_15">
            <a:hlinkClick r:id="" action="ppaction://media"/>
            <a:extLst>
              <a:ext uri="{FF2B5EF4-FFF2-40B4-BE49-F238E27FC236}">
                <a16:creationId xmlns:a16="http://schemas.microsoft.com/office/drawing/2014/main" id="{B752CF1A-F1C5-CAEF-B47C-B23C064C4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0043" y="234084"/>
            <a:ext cx="812800" cy="812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B603E55-89A8-E6D8-91FC-33AAEF52AEBB}"/>
              </a:ext>
            </a:extLst>
          </p:cNvPr>
          <p:cNvSpPr/>
          <p:nvPr/>
        </p:nvSpPr>
        <p:spPr>
          <a:xfrm>
            <a:off x="8106331" y="1763849"/>
            <a:ext cx="304802" cy="2773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54EAEF-C47F-A69F-D82F-3A97E2B8058A}"/>
              </a:ext>
            </a:extLst>
          </p:cNvPr>
          <p:cNvSpPr/>
          <p:nvPr/>
        </p:nvSpPr>
        <p:spPr>
          <a:xfrm>
            <a:off x="7575240" y="2031999"/>
            <a:ext cx="304802" cy="2773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BC668A-4FED-D639-8882-A7DA7750EEFB}"/>
              </a:ext>
            </a:extLst>
          </p:cNvPr>
          <p:cNvSpPr/>
          <p:nvPr/>
        </p:nvSpPr>
        <p:spPr>
          <a:xfrm>
            <a:off x="8114142" y="2308216"/>
            <a:ext cx="304802" cy="2773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613C47-C4F6-A775-5710-F97D8AC64BC3}"/>
              </a:ext>
            </a:extLst>
          </p:cNvPr>
          <p:cNvSpPr/>
          <p:nvPr/>
        </p:nvSpPr>
        <p:spPr>
          <a:xfrm>
            <a:off x="8132614" y="2571897"/>
            <a:ext cx="304802" cy="2773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8F8DF1-1847-C8BF-DB2A-1B92D8AF8E32}"/>
              </a:ext>
            </a:extLst>
          </p:cNvPr>
          <p:cNvSpPr/>
          <p:nvPr/>
        </p:nvSpPr>
        <p:spPr>
          <a:xfrm>
            <a:off x="7575240" y="2825026"/>
            <a:ext cx="304802" cy="2773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720421-29E5-1C47-C940-40C211082762}"/>
              </a:ext>
            </a:extLst>
          </p:cNvPr>
          <p:cNvSpPr/>
          <p:nvPr/>
        </p:nvSpPr>
        <p:spPr>
          <a:xfrm>
            <a:off x="8114142" y="3102266"/>
            <a:ext cx="304802" cy="2773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B4EA6C-EFEA-B22E-43F6-6022133F9B72}"/>
              </a:ext>
            </a:extLst>
          </p:cNvPr>
          <p:cNvSpPr/>
          <p:nvPr/>
        </p:nvSpPr>
        <p:spPr>
          <a:xfrm>
            <a:off x="8114142" y="3365947"/>
            <a:ext cx="304802" cy="2773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AEF680-01A0-18EC-E63D-D160D1D73E44}"/>
              </a:ext>
            </a:extLst>
          </p:cNvPr>
          <p:cNvSpPr/>
          <p:nvPr/>
        </p:nvSpPr>
        <p:spPr>
          <a:xfrm>
            <a:off x="7579856" y="3636525"/>
            <a:ext cx="304802" cy="2773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2427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593" y="1189100"/>
            <a:ext cx="6084814" cy="1964400"/>
          </a:xfrm>
        </p:spPr>
        <p:txBody>
          <a:bodyPr/>
          <a:lstStyle/>
          <a:p>
            <a:r>
              <a:rPr lang="en-US" sz="6600" dirty="0"/>
              <a:t>U</a:t>
            </a:r>
            <a:r>
              <a:rPr lang="en-VN" sz="6600" dirty="0"/>
              <a:t>nit 1:</a:t>
            </a:r>
            <a:br>
              <a:rPr lang="en-VN" sz="6600" dirty="0"/>
            </a:br>
            <a:r>
              <a:rPr lang="en-VN" sz="6600" dirty="0"/>
              <a:t>Exploring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VN" sz="2400" dirty="0"/>
              <a:t>Page 1 - 20</a:t>
            </a:r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F1A12-8AEB-A5F8-4696-8C9C540A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5365"/>
            <a:ext cx="7772400" cy="4072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C93ED7-607B-24EC-0E2A-68B1BBA1C2D8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</a:t>
            </a:r>
          </a:p>
        </p:txBody>
      </p:sp>
    </p:spTree>
    <p:extLst>
      <p:ext uri="{BB962C8B-B14F-4D97-AF65-F5344CB8AC3E}">
        <p14:creationId xmlns:p14="http://schemas.microsoft.com/office/powerpoint/2010/main" val="3448665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DD96B-B165-A082-CEB4-E5ADD529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65139"/>
            <a:ext cx="7772400" cy="12132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85B7A0-3F31-8CFF-42AD-8109DFEB1F59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</a:t>
            </a:r>
          </a:p>
        </p:txBody>
      </p:sp>
    </p:spTree>
    <p:extLst>
      <p:ext uri="{BB962C8B-B14F-4D97-AF65-F5344CB8AC3E}">
        <p14:creationId xmlns:p14="http://schemas.microsoft.com/office/powerpoint/2010/main" val="3104944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39851-25B8-A30A-D1EE-31FB79906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88059"/>
            <a:ext cx="7772400" cy="706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BA6A7-0280-F9A6-0C8C-656AEAEC59AD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</a:t>
            </a:r>
          </a:p>
        </p:txBody>
      </p:sp>
      <p:pic>
        <p:nvPicPr>
          <p:cNvPr id="4" name="PathwaysLS3e_L1_U1_SB_Audio_12_F_p15">
            <a:hlinkClick r:id="" action="ppaction://media"/>
            <a:extLst>
              <a:ext uri="{FF2B5EF4-FFF2-40B4-BE49-F238E27FC236}">
                <a16:creationId xmlns:a16="http://schemas.microsoft.com/office/drawing/2014/main" id="{5A83A507-86FD-378A-B539-C96711E86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400" y="876300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1A940-FE92-87BA-54AD-251300A2F3F9}"/>
              </a:ext>
            </a:extLst>
          </p:cNvPr>
          <p:cNvSpPr txBox="1"/>
          <p:nvPr/>
        </p:nvSpPr>
        <p:spPr>
          <a:xfrm>
            <a:off x="1369290" y="1578264"/>
            <a:ext cx="605674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b="1" dirty="0">
                <a:solidFill>
                  <a:srgbClr val="FF0000"/>
                </a:solidFill>
              </a:rPr>
              <a:t>Possible answers:</a:t>
            </a:r>
          </a:p>
          <a:p>
            <a:r>
              <a:rPr lang="en-VN" sz="1600" u="sng" dirty="0">
                <a:solidFill>
                  <a:srgbClr val="FF0000"/>
                </a:solidFill>
              </a:rPr>
              <a:t>How to become an explorer</a:t>
            </a:r>
          </a:p>
          <a:p>
            <a:r>
              <a:rPr lang="en-VN" sz="1600" dirty="0">
                <a:solidFill>
                  <a:srgbClr val="FF0000"/>
                </a:solidFill>
              </a:rPr>
              <a:t>1. Learn about photography</a:t>
            </a:r>
          </a:p>
          <a:p>
            <a:pPr lvl="3" defTabSz="302400"/>
            <a:r>
              <a:rPr lang="en-VN" sz="1600" dirty="0">
                <a:solidFill>
                  <a:srgbClr val="FF0000"/>
                </a:solidFill>
              </a:rPr>
              <a:t>	- Look at NG photos</a:t>
            </a:r>
          </a:p>
          <a:p>
            <a:pPr lvl="3" defTabSz="302400"/>
            <a:r>
              <a:rPr lang="en-VN" sz="1600" dirty="0">
                <a:solidFill>
                  <a:srgbClr val="FF0000"/>
                </a:solidFill>
              </a:rPr>
              <a:t>	- Take a class</a:t>
            </a:r>
          </a:p>
          <a:p>
            <a:pPr lvl="3" defTabSz="302400"/>
            <a:r>
              <a:rPr lang="en-VN" sz="1600" dirty="0">
                <a:solidFill>
                  <a:srgbClr val="FF0000"/>
                </a:solidFill>
              </a:rPr>
              <a:t>	- Practice taking pictures</a:t>
            </a:r>
          </a:p>
          <a:p>
            <a:r>
              <a:rPr lang="en-VN" sz="1600" dirty="0">
                <a:solidFill>
                  <a:srgbClr val="FF0000"/>
                </a:solidFill>
              </a:rPr>
              <a:t>2. Languages</a:t>
            </a:r>
          </a:p>
          <a:p>
            <a:pPr defTabSz="302400"/>
            <a:r>
              <a:rPr lang="en-VN" sz="1600" dirty="0">
                <a:solidFill>
                  <a:srgbClr val="FF0000"/>
                </a:solidFill>
              </a:rPr>
              <a:t>	- Think about the countries you want to explore</a:t>
            </a:r>
          </a:p>
          <a:p>
            <a:pPr defTabSz="302400"/>
            <a:r>
              <a:rPr lang="en-VN" sz="1600" dirty="0">
                <a:solidFill>
                  <a:srgbClr val="FF0000"/>
                </a:solidFill>
              </a:rPr>
              <a:t>	- Learn a few words of the local language</a:t>
            </a:r>
          </a:p>
          <a:p>
            <a:pPr defTabSz="302400"/>
            <a:r>
              <a:rPr lang="en-VN" sz="1600" dirty="0">
                <a:solidFill>
                  <a:srgbClr val="FF0000"/>
                </a:solidFill>
              </a:rPr>
              <a:t>	- Find a teacher or use an app</a:t>
            </a:r>
          </a:p>
        </p:txBody>
      </p:sp>
    </p:spTree>
    <p:extLst>
      <p:ext uri="{BB962C8B-B14F-4D97-AF65-F5344CB8AC3E}">
        <p14:creationId xmlns:p14="http://schemas.microsoft.com/office/powerpoint/2010/main" val="31083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5813D0-6EA6-605B-CF19-06061C50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3" y="2031543"/>
            <a:ext cx="6343073" cy="1080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C352C5-71BE-EBEA-3B11-345BE9A9095F}"/>
              </a:ext>
            </a:extLst>
          </p:cNvPr>
          <p:cNvSpPr txBox="1"/>
          <p:nvPr/>
        </p:nvSpPr>
        <p:spPr>
          <a:xfrm>
            <a:off x="8032442" y="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</a:t>
            </a:r>
          </a:p>
        </p:txBody>
      </p:sp>
    </p:spTree>
    <p:extLst>
      <p:ext uri="{BB962C8B-B14F-4D97-AF65-F5344CB8AC3E}">
        <p14:creationId xmlns:p14="http://schemas.microsoft.com/office/powerpoint/2010/main" val="3014457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1841-73A8-08E4-A831-AAAD40A8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021B-C3BB-8A57-1895-AFF357AEA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2400" dirty="0"/>
              <a:t>By the end of the lesson, students will be able to: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identify word families.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listen for repeated words and ideas.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make inferences.</a:t>
            </a:r>
            <a:endParaRPr lang="en-VN" sz="2400" dirty="0"/>
          </a:p>
        </p:txBody>
      </p:sp>
    </p:spTree>
    <p:extLst>
      <p:ext uri="{BB962C8B-B14F-4D97-AF65-F5344CB8AC3E}">
        <p14:creationId xmlns:p14="http://schemas.microsoft.com/office/powerpoint/2010/main" val="237077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BC35F-580D-79CB-5D4F-54D16ABF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680" y="0"/>
            <a:ext cx="485732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B68F44-0AA6-555C-5F56-8A41907C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60" y="1771939"/>
            <a:ext cx="3965020" cy="15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9AEE-036F-BB51-0238-BB04F0E2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Lead-in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906DC-04BB-223A-4ABF-B56EE7075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23" y="1267756"/>
            <a:ext cx="5435577" cy="3875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00BCD-7493-5B8E-D00A-8EEC27C13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0" y="1267756"/>
            <a:ext cx="2768600" cy="165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02C24-F294-E1FE-BB38-67B623504E3E}"/>
              </a:ext>
            </a:extLst>
          </p:cNvPr>
          <p:cNvSpPr txBox="1"/>
          <p:nvPr/>
        </p:nvSpPr>
        <p:spPr>
          <a:xfrm>
            <a:off x="7923702" y="0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2-3</a:t>
            </a:r>
          </a:p>
        </p:txBody>
      </p:sp>
    </p:spTree>
    <p:extLst>
      <p:ext uri="{BB962C8B-B14F-4D97-AF65-F5344CB8AC3E}">
        <p14:creationId xmlns:p14="http://schemas.microsoft.com/office/powerpoint/2010/main" val="2007021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7" name="Google Shape;687;p31"/>
          <p:cNvSpPr txBox="1">
            <a:spLocks noGrp="1"/>
          </p:cNvSpPr>
          <p:nvPr>
            <p:ph type="title" idx="2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 idx="3"/>
          </p:nvPr>
        </p:nvSpPr>
        <p:spPr>
          <a:xfrm>
            <a:off x="297755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9" name="Google Shape;689;p31"/>
          <p:cNvSpPr txBox="1">
            <a:spLocks noGrp="1"/>
          </p:cNvSpPr>
          <p:nvPr>
            <p:ph type="title" idx="4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 idx="5"/>
          </p:nvPr>
        </p:nvSpPr>
        <p:spPr>
          <a:xfrm>
            <a:off x="544820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6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31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A</a:t>
            </a:r>
            <a:endParaRPr dirty="0"/>
          </a:p>
        </p:txBody>
      </p:sp>
      <p:sp>
        <p:nvSpPr>
          <p:cNvPr id="694" name="Google Shape;694;p31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subTitle" idx="9"/>
          </p:nvPr>
        </p:nvSpPr>
        <p:spPr>
          <a:xfrm>
            <a:off x="5889924" y="1797215"/>
            <a:ext cx="2534075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WATCHING</a:t>
            </a:r>
            <a:endParaRPr dirty="0"/>
          </a:p>
        </p:txBody>
      </p:sp>
      <p:sp>
        <p:nvSpPr>
          <p:cNvPr id="696" name="Google Shape;696;p31"/>
          <p:cNvSpPr txBox="1">
            <a:spLocks noGrp="1"/>
          </p:cNvSpPr>
          <p:nvPr>
            <p:ph type="subTitle" idx="13"/>
          </p:nvPr>
        </p:nvSpPr>
        <p:spPr>
          <a:xfrm>
            <a:off x="219215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B</a:t>
            </a:r>
            <a:endParaRPr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subTitle" idx="14"/>
          </p:nvPr>
        </p:nvSpPr>
        <p:spPr>
          <a:xfrm>
            <a:off x="466280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LISTENING 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</a:t>
            </a:r>
            <a:r>
              <a:rPr lang="en" dirty="0"/>
              <a:t>A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4"/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/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/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/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/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164DA915-580B-6BF6-0754-8E88833535B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776</Words>
  <Application>Microsoft Macintosh PowerPoint</Application>
  <PresentationFormat>On-screen Show (16:9)</PresentationFormat>
  <Paragraphs>159</Paragraphs>
  <Slides>44</Slides>
  <Notes>10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Raleway</vt:lpstr>
      <vt:lpstr>Wingdings</vt:lpstr>
      <vt:lpstr>Edu VIC WA NT Beginner</vt:lpstr>
      <vt:lpstr>Anaheim</vt:lpstr>
      <vt:lpstr>Nunito Light</vt:lpstr>
      <vt:lpstr>Arial</vt:lpstr>
      <vt:lpstr>Mulish</vt:lpstr>
      <vt:lpstr>English Teacher Portfolio by Slidesgo</vt:lpstr>
      <vt:lpstr>Listening and integrated skills A2</vt:lpstr>
      <vt:lpstr>ABOUT ME</vt:lpstr>
      <vt:lpstr>COURSE INTRODUCTION</vt:lpstr>
      <vt:lpstr>Unit 1: Exploring work</vt:lpstr>
      <vt:lpstr>Lesson objectives</vt:lpstr>
      <vt:lpstr>PowerPoint Presentation</vt:lpstr>
      <vt:lpstr>Lead-in</vt:lpstr>
      <vt:lpstr>TABLE OF CONTENTS</vt:lpstr>
      <vt:lpstr>Vocabulary A</vt:lpstr>
      <vt:lpstr>PowerPoint Presentation</vt:lpstr>
      <vt:lpstr>PowerPoint Presentation</vt:lpstr>
      <vt:lpstr>PowerPoint Presentation</vt:lpstr>
      <vt:lpstr>Vocabulary list</vt:lpstr>
      <vt:lpstr>PowerPoint Presentation</vt:lpstr>
      <vt:lpstr>PowerPoint Presentation</vt:lpstr>
      <vt:lpstr>PowerPoint Presentation</vt:lpstr>
      <vt:lpstr>Listening A</vt:lpstr>
      <vt:lpstr>An interview with Annie Griffiths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watching</vt:lpstr>
      <vt:lpstr>PowerPoint Presentation</vt:lpstr>
      <vt:lpstr>PowerPoint Presentation</vt:lpstr>
      <vt:lpstr>PowerPoint Presentation</vt:lpstr>
      <vt:lpstr>PowerPoint Presentation</vt:lpstr>
      <vt:lpstr>Vocabulary B</vt:lpstr>
      <vt:lpstr>PowerPoint Presentation</vt:lpstr>
      <vt:lpstr>PowerPoint Presentation</vt:lpstr>
      <vt:lpstr>PowerPoint Presentation</vt:lpstr>
      <vt:lpstr>Vocabulary list</vt:lpstr>
      <vt:lpstr>PowerPoint Presentation</vt:lpstr>
      <vt:lpstr>PowerPoint Presentation</vt:lpstr>
      <vt:lpstr>Listening B</vt:lpstr>
      <vt:lpstr>What does it take to be an explorer?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5</cp:revision>
  <dcterms:modified xsi:type="dcterms:W3CDTF">2025-06-24T04:52:16Z</dcterms:modified>
</cp:coreProperties>
</file>